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3" r:id="rId3"/>
    <p:sldId id="268" r:id="rId4"/>
    <p:sldId id="272" r:id="rId5"/>
    <p:sldId id="266" r:id="rId6"/>
    <p:sldId id="273" r:id="rId7"/>
    <p:sldId id="265" r:id="rId8"/>
    <p:sldId id="270" r:id="rId9"/>
    <p:sldId id="264" r:id="rId10"/>
    <p:sldId id="271" r:id="rId11"/>
    <p:sldId id="269"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64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357" autoAdjust="0"/>
    <p:restoredTop sz="94694"/>
  </p:normalViewPr>
  <p:slideViewPr>
    <p:cSldViewPr>
      <p:cViewPr varScale="1">
        <p:scale>
          <a:sx n="121" d="100"/>
          <a:sy n="121" d="100"/>
        </p:scale>
        <p:origin x="1344"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5DC4603-1B9E-4293-A979-87A58AEFA5B1}" type="datetimeFigureOut">
              <a:rPr lang="en-US" smtClean="0"/>
              <a:t>6/16/25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F17874B-7867-4BAD-B619-4FE20EB2808C}" type="slidenum">
              <a:rPr lang="en-US" smtClean="0"/>
              <a:t>‹#›</a:t>
            </a:fld>
            <a:endParaRPr lang="en-US"/>
          </a:p>
        </p:txBody>
      </p:sp>
    </p:spTree>
    <p:extLst>
      <p:ext uri="{BB962C8B-B14F-4D97-AF65-F5344CB8AC3E}">
        <p14:creationId xmlns:p14="http://schemas.microsoft.com/office/powerpoint/2010/main" val="1400414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There are a variety of reports that are used to complete and review the timekeeping and approval process.  Below is a list of commonly used reports. Please see the Timekeeper Dashboard in </a:t>
            </a:r>
            <a:r>
              <a:rPr lang="en-US" sz="1200" dirty="0" err="1"/>
              <a:t>BusinessPlus</a:t>
            </a:r>
            <a:r>
              <a:rPr lang="en-US" sz="1200" dirty="0"/>
              <a:t> to run.</a:t>
            </a:r>
          </a:p>
          <a:p>
            <a:endParaRPr lang="en-US" dirty="0"/>
          </a:p>
        </p:txBody>
      </p:sp>
      <p:sp>
        <p:nvSpPr>
          <p:cNvPr id="4" name="Slide Number Placeholder 3"/>
          <p:cNvSpPr>
            <a:spLocks noGrp="1"/>
          </p:cNvSpPr>
          <p:nvPr>
            <p:ph type="sldNum" sz="quarter" idx="5"/>
          </p:nvPr>
        </p:nvSpPr>
        <p:spPr/>
        <p:txBody>
          <a:bodyPr/>
          <a:lstStyle/>
          <a:p>
            <a:fld id="{3F17874B-7867-4BAD-B619-4FE20EB2808C}" type="slidenum">
              <a:rPr lang="en-US" smtClean="0"/>
              <a:t>7</a:t>
            </a:fld>
            <a:endParaRPr lang="en-US"/>
          </a:p>
        </p:txBody>
      </p:sp>
    </p:spTree>
    <p:extLst>
      <p:ext uri="{BB962C8B-B14F-4D97-AF65-F5344CB8AC3E}">
        <p14:creationId xmlns:p14="http://schemas.microsoft.com/office/powerpoint/2010/main" val="48535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17874B-7867-4BAD-B619-4FE20EB2808C}" type="slidenum">
              <a:rPr lang="en-US" smtClean="0"/>
              <a:t>11</a:t>
            </a:fld>
            <a:endParaRPr lang="en-US"/>
          </a:p>
        </p:txBody>
      </p:sp>
    </p:spTree>
    <p:extLst>
      <p:ext uri="{BB962C8B-B14F-4D97-AF65-F5344CB8AC3E}">
        <p14:creationId xmlns:p14="http://schemas.microsoft.com/office/powerpoint/2010/main" val="2725408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84852B5-129B-4BCE-9128-1F2888E75964}"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3842711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4852B5-129B-4BCE-9128-1F2888E75964}"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3611447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4852B5-129B-4BCE-9128-1F2888E75964}"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908430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4852B5-129B-4BCE-9128-1F2888E75964}"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1356725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4852B5-129B-4BCE-9128-1F2888E75964}"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4231148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84852B5-129B-4BCE-9128-1F2888E75964}"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3774757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84852B5-129B-4BCE-9128-1F2888E75964}" type="datetimeFigureOut">
              <a:rPr lang="en-US" smtClean="0"/>
              <a:t>6/16/25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541167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84852B5-129B-4BCE-9128-1F2888E75964}" type="datetimeFigureOut">
              <a:rPr lang="en-US" smtClean="0"/>
              <a:t>6/16/25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3205902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4852B5-129B-4BCE-9128-1F2888E75964}" type="datetimeFigureOut">
              <a:rPr lang="en-US" smtClean="0"/>
              <a:t>6/16/25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2281502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4852B5-129B-4BCE-9128-1F2888E75964}"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1854010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4852B5-129B-4BCE-9128-1F2888E75964}"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EDBD51-F70F-4461-8D14-9CD15FBF5920}" type="slidenum">
              <a:rPr lang="en-US" smtClean="0"/>
              <a:t>‹#›</a:t>
            </a:fld>
            <a:endParaRPr lang="en-US" dirty="0"/>
          </a:p>
        </p:txBody>
      </p:sp>
    </p:spTree>
    <p:extLst>
      <p:ext uri="{BB962C8B-B14F-4D97-AF65-F5344CB8AC3E}">
        <p14:creationId xmlns:p14="http://schemas.microsoft.com/office/powerpoint/2010/main" val="3379223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4852B5-129B-4BCE-9128-1F2888E75964}" type="datetimeFigureOut">
              <a:rPr lang="en-US" smtClean="0"/>
              <a:t>6/16/25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EDBD51-F70F-4461-8D14-9CD15FBF5920}" type="slidenum">
              <a:rPr lang="en-US" smtClean="0"/>
              <a:t>‹#›</a:t>
            </a:fld>
            <a:endParaRPr lang="en-US" dirty="0"/>
          </a:p>
        </p:txBody>
      </p:sp>
    </p:spTree>
    <p:extLst>
      <p:ext uri="{BB962C8B-B14F-4D97-AF65-F5344CB8AC3E}">
        <p14:creationId xmlns:p14="http://schemas.microsoft.com/office/powerpoint/2010/main" val="2843311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washoeschools.net/cms/lib/NV01912265/Centricity/Domain/1823/Tutorials/Approvals%20for%20Admins%20-%20Purchase%20Request-Warehouse-Timecard%20Online.pdf" TargetMode="External"/><Relationship Id="rId2" Type="http://schemas.openxmlformats.org/officeDocument/2006/relationships/hyperlink" Target="https://www.washoeschools.net/Page/19636"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web.microsoftstream.com/video/0b5efff2-fd3f-4990-9b0d-a9f4633327c6?st=357" TargetMode="External"/><Relationship Id="rId4" Type="http://schemas.openxmlformats.org/officeDocument/2006/relationships/hyperlink" Target="https://web.microsoftstream.com/video/0b5efff2-fd3f-4990-9b0d-a9f4633327c6"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C7E0A2C-7C0A-4AAC-B3B0-6C12B2EBAE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51871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551961"/>
            <a:ext cx="8249304" cy="539995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143000" y="1248587"/>
            <a:ext cx="6858000" cy="2387600"/>
          </a:xfrm>
        </p:spPr>
        <p:txBody>
          <a:bodyPr>
            <a:normAutofit/>
          </a:bodyPr>
          <a:lstStyle/>
          <a:p>
            <a:r>
              <a:rPr lang="en-US" sz="5600"/>
              <a:t>WCSD Payroll</a:t>
            </a:r>
          </a:p>
        </p:txBody>
      </p:sp>
      <p:sp>
        <p:nvSpPr>
          <p:cNvPr id="3" name="Subtitle 2"/>
          <p:cNvSpPr>
            <a:spLocks noGrp="1"/>
          </p:cNvSpPr>
          <p:nvPr>
            <p:ph type="subTitle" idx="1"/>
          </p:nvPr>
        </p:nvSpPr>
        <p:spPr>
          <a:xfrm>
            <a:off x="1143000" y="3820338"/>
            <a:ext cx="6858000" cy="1563686"/>
          </a:xfrm>
        </p:spPr>
        <p:txBody>
          <a:bodyPr>
            <a:normAutofit/>
          </a:bodyPr>
          <a:lstStyle/>
          <a:p>
            <a:pPr>
              <a:lnSpc>
                <a:spcPct val="90000"/>
              </a:lnSpc>
            </a:pPr>
            <a:r>
              <a:rPr lang="en-US"/>
              <a:t>Processing your Payroll</a:t>
            </a:r>
          </a:p>
          <a:p>
            <a:pPr>
              <a:lnSpc>
                <a:spcPct val="90000"/>
              </a:lnSpc>
            </a:pPr>
            <a:r>
              <a:rPr lang="en-US"/>
              <a:t>Through Timecard Online in BusinessPlus</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47348" y="6329769"/>
            <a:ext cx="825017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56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DC353DC-7E59-3EC8-2426-E1582D0DD359}"/>
              </a:ext>
            </a:extLst>
          </p:cNvPr>
          <p:cNvSpPr>
            <a:spLocks noGrp="1"/>
          </p:cNvSpPr>
          <p:nvPr>
            <p:ph type="title"/>
          </p:nvPr>
        </p:nvSpPr>
        <p:spPr>
          <a:xfrm>
            <a:off x="533400" y="238999"/>
            <a:ext cx="7886700" cy="1325563"/>
          </a:xfrm>
        </p:spPr>
        <p:txBody>
          <a:bodyPr>
            <a:normAutofit/>
          </a:bodyPr>
          <a:lstStyle/>
          <a:p>
            <a:pPr>
              <a:lnSpc>
                <a:spcPct val="90000"/>
              </a:lnSpc>
            </a:pPr>
            <a:r>
              <a:rPr lang="en-US" sz="3700" dirty="0"/>
              <a:t>Other helpful tools </a:t>
            </a:r>
            <a:r>
              <a:rPr lang="en-US" sz="3700" dirty="0">
                <a:highlight>
                  <a:srgbClr val="FFFFFF"/>
                </a:highlight>
              </a:rPr>
              <a:t>f</a:t>
            </a:r>
            <a:r>
              <a:rPr lang="en-US" sz="3700" dirty="0">
                <a:effectLst/>
                <a:highlight>
                  <a:srgbClr val="FFFFFF"/>
                </a:highlight>
                <a:ea typeface="Aptos" panose="020B0004020202020204" pitchFamily="34" charset="0"/>
                <a:cs typeface="Aptos" panose="020B0004020202020204" pitchFamily="34" charset="0"/>
              </a:rPr>
              <a:t>or Administrators</a:t>
            </a:r>
            <a:br>
              <a:rPr lang="en-US" sz="3700" b="1" dirty="0">
                <a:effectLst/>
                <a:highlight>
                  <a:srgbClr val="FFFFFF"/>
                </a:highlight>
                <a:latin typeface="Lora" pitchFamily="2" charset="0"/>
                <a:ea typeface="Aptos" panose="020B0004020202020204" pitchFamily="34" charset="0"/>
                <a:cs typeface="Aptos" panose="020B0004020202020204" pitchFamily="34" charset="0"/>
              </a:rPr>
            </a:br>
            <a:endParaRPr lang="en-US" sz="3700" dirty="0"/>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439496F-51BE-8FB7-527B-334CDEC21451}"/>
              </a:ext>
            </a:extLst>
          </p:cNvPr>
          <p:cNvSpPr>
            <a:spLocks noGrp="1"/>
          </p:cNvSpPr>
          <p:nvPr>
            <p:ph idx="1"/>
          </p:nvPr>
        </p:nvSpPr>
        <p:spPr>
          <a:xfrm>
            <a:off x="628650" y="1143000"/>
            <a:ext cx="7886700" cy="5033963"/>
          </a:xfrm>
        </p:spPr>
        <p:txBody>
          <a:bodyPr>
            <a:normAutofit/>
          </a:bodyPr>
          <a:lstStyle/>
          <a:p>
            <a:pPr marL="0" indent="0">
              <a:lnSpc>
                <a:spcPct val="90000"/>
              </a:lnSpc>
              <a:spcBef>
                <a:spcPts val="450"/>
              </a:spcBef>
              <a:spcAft>
                <a:spcPts val="450"/>
              </a:spcAft>
              <a:buNone/>
            </a:pPr>
            <a:r>
              <a:rPr lang="en-US" sz="2700" dirty="0">
                <a:effectLst/>
                <a:latin typeface="+mj-lt"/>
                <a:ea typeface="Aptos" panose="020B0004020202020204" pitchFamily="34" charset="0"/>
                <a:hlinkClick r:id="rId2"/>
              </a:rPr>
              <a:t>Tutorials: BusinessPLUS and Business Processes</a:t>
            </a:r>
            <a:endParaRPr lang="en-US" sz="2700" b="1" dirty="0">
              <a:effectLst/>
              <a:highlight>
                <a:srgbClr val="FFFFFF"/>
              </a:highlight>
              <a:latin typeface="+mj-lt"/>
              <a:ea typeface="Aptos" panose="020B0004020202020204" pitchFamily="34" charset="0"/>
              <a:cs typeface="Aptos" panose="020B0004020202020204" pitchFamily="34" charset="0"/>
            </a:endParaRPr>
          </a:p>
          <a:p>
            <a:pPr marL="0" marR="0">
              <a:lnSpc>
                <a:spcPct val="90000"/>
              </a:lnSpc>
              <a:spcBef>
                <a:spcPts val="450"/>
              </a:spcBef>
              <a:spcAft>
                <a:spcPts val="450"/>
              </a:spcAft>
            </a:pPr>
            <a:r>
              <a:rPr lang="en-US" sz="2700" dirty="0">
                <a:highlight>
                  <a:srgbClr val="FFFFFF"/>
                </a:highlight>
                <a:latin typeface="+mj-lt"/>
                <a:ea typeface="Aptos" panose="020B0004020202020204" pitchFamily="34" charset="0"/>
                <a:cs typeface="Aptos" panose="020B0004020202020204" pitchFamily="34" charset="0"/>
              </a:rPr>
              <a:t>Job Aide:</a:t>
            </a:r>
            <a:endParaRPr lang="en-US" sz="2700" dirty="0">
              <a:highlight>
                <a:srgbClr val="FFFFFF"/>
              </a:highlight>
              <a:latin typeface="+mj-lt"/>
              <a:ea typeface="Aptos" panose="020B0004020202020204" pitchFamily="34" charset="0"/>
              <a:cs typeface="Aptos" panose="020B0004020202020204" pitchFamily="34" charset="0"/>
              <a:hlinkClick r:id="rId3"/>
            </a:endParaRPr>
          </a:p>
          <a:p>
            <a:pPr marL="857250" lvl="2" indent="-342900">
              <a:lnSpc>
                <a:spcPct val="90000"/>
              </a:lnSpc>
              <a:spcBef>
                <a:spcPts val="450"/>
              </a:spcBef>
              <a:spcAft>
                <a:spcPts val="450"/>
              </a:spcAft>
            </a:pPr>
            <a:r>
              <a:rPr lang="en-US" sz="1900" dirty="0">
                <a:effectLst/>
                <a:highlight>
                  <a:srgbClr val="FFFFFF"/>
                </a:highlight>
                <a:latin typeface="+mj-lt"/>
                <a:ea typeface="Aptos" panose="020B0004020202020204" pitchFamily="34" charset="0"/>
                <a:cs typeface="Aptos" panose="020B0004020202020204" pitchFamily="34" charset="0"/>
                <a:hlinkClick r:id="rId3"/>
              </a:rPr>
              <a:t>Approval for Admins: Purchase Requests, Warehouse, Timecard Online </a:t>
            </a:r>
            <a:r>
              <a:rPr lang="en-US" sz="1900" dirty="0">
                <a:effectLst/>
                <a:highlight>
                  <a:srgbClr val="FFFFFF"/>
                </a:highlight>
                <a:latin typeface="+mj-lt"/>
                <a:ea typeface="Aptos" panose="020B0004020202020204" pitchFamily="34" charset="0"/>
                <a:cs typeface="Aptos" panose="020B0004020202020204" pitchFamily="34" charset="0"/>
              </a:rPr>
              <a:t> </a:t>
            </a:r>
            <a:endParaRPr lang="en-US" sz="1900" dirty="0">
              <a:highlight>
                <a:srgbClr val="FFFFFF"/>
              </a:highlight>
              <a:latin typeface="+mj-lt"/>
              <a:ea typeface="Aptos" panose="020B0004020202020204" pitchFamily="34" charset="0"/>
              <a:cs typeface="Aptos" panose="020B0004020202020204" pitchFamily="34" charset="0"/>
            </a:endParaRPr>
          </a:p>
          <a:p>
            <a:pPr marL="0" marR="0">
              <a:lnSpc>
                <a:spcPct val="90000"/>
              </a:lnSpc>
              <a:spcBef>
                <a:spcPts val="450"/>
              </a:spcBef>
              <a:spcAft>
                <a:spcPts val="450"/>
              </a:spcAft>
            </a:pPr>
            <a:r>
              <a:rPr lang="en-US" sz="2700" dirty="0">
                <a:effectLst/>
                <a:highlight>
                  <a:srgbClr val="FFFFFF"/>
                </a:highlight>
                <a:latin typeface="+mj-lt"/>
                <a:ea typeface="Aptos" panose="020B0004020202020204" pitchFamily="34" charset="0"/>
                <a:cs typeface="Aptos" panose="020B0004020202020204" pitchFamily="34" charset="0"/>
              </a:rPr>
              <a:t>Videos:</a:t>
            </a:r>
            <a:endParaRPr lang="en-US" sz="2700" dirty="0">
              <a:effectLst/>
              <a:highlight>
                <a:srgbClr val="FFFFFF"/>
              </a:highlight>
              <a:latin typeface="+mj-lt"/>
              <a:ea typeface="Aptos" panose="020B0004020202020204" pitchFamily="34" charset="0"/>
              <a:cs typeface="Aptos" panose="020B0004020202020204" pitchFamily="34" charset="0"/>
              <a:hlinkClick r:id="rId4"/>
            </a:endParaRPr>
          </a:p>
          <a:p>
            <a:pPr marL="857250" lvl="2" indent="-342900">
              <a:lnSpc>
                <a:spcPct val="90000"/>
              </a:lnSpc>
              <a:spcBef>
                <a:spcPts val="450"/>
              </a:spcBef>
              <a:spcAft>
                <a:spcPts val="450"/>
              </a:spcAft>
            </a:pPr>
            <a:r>
              <a:rPr lang="en-US" sz="1900" dirty="0">
                <a:effectLst/>
                <a:highlight>
                  <a:srgbClr val="FFFFFF"/>
                </a:highlight>
                <a:latin typeface="+mj-lt"/>
                <a:ea typeface="Aptos" panose="020B0004020202020204" pitchFamily="34" charset="0"/>
                <a:cs typeface="Aptos" panose="020B0004020202020204" pitchFamily="34" charset="0"/>
                <a:hlinkClick r:id="rId4"/>
              </a:rPr>
              <a:t>Approvals for Admins: Purchase Requests, Warehouse, Timecard Online</a:t>
            </a:r>
            <a:r>
              <a:rPr lang="en-US" sz="1900" dirty="0">
                <a:effectLst/>
                <a:highlight>
                  <a:srgbClr val="FFFFFF"/>
                </a:highlight>
                <a:latin typeface="+mj-lt"/>
                <a:ea typeface="Aptos" panose="020B0004020202020204" pitchFamily="34" charset="0"/>
                <a:cs typeface="Aptos" panose="020B0004020202020204" pitchFamily="34" charset="0"/>
              </a:rPr>
              <a:t> </a:t>
            </a:r>
          </a:p>
          <a:p>
            <a:pPr marL="857250" lvl="2" indent="-342900">
              <a:lnSpc>
                <a:spcPct val="90000"/>
              </a:lnSpc>
              <a:spcBef>
                <a:spcPts val="450"/>
              </a:spcBef>
              <a:spcAft>
                <a:spcPts val="450"/>
              </a:spcAft>
            </a:pPr>
            <a:r>
              <a:rPr lang="en-US" sz="1900" dirty="0">
                <a:effectLst/>
                <a:highlight>
                  <a:srgbClr val="FFFF00"/>
                </a:highlight>
                <a:latin typeface="+mj-lt"/>
                <a:ea typeface="Aptos" panose="020B0004020202020204" pitchFamily="34" charset="0"/>
                <a:cs typeface="Aptos" panose="020B0004020202020204" pitchFamily="34" charset="0"/>
                <a:hlinkClick r:id="rId5"/>
              </a:rPr>
              <a:t>Back-up Approver Workflow: Purchase Requests, Warehouse, Timecard Online</a:t>
            </a:r>
            <a:r>
              <a:rPr lang="en-US" sz="1900" dirty="0">
                <a:effectLst/>
                <a:highlight>
                  <a:srgbClr val="FFFF00"/>
                </a:highlight>
                <a:latin typeface="+mj-lt"/>
                <a:ea typeface="Aptos" panose="020B0004020202020204" pitchFamily="34" charset="0"/>
                <a:cs typeface="Aptos" panose="020B0004020202020204" pitchFamily="34" charset="0"/>
              </a:rPr>
              <a:t> </a:t>
            </a:r>
            <a:endParaRPr lang="en-US" sz="2700" dirty="0">
              <a:highlight>
                <a:srgbClr val="FFFF00"/>
              </a:highlight>
              <a:latin typeface="Lora" pitchFamily="2" charset="0"/>
              <a:ea typeface="Aptos" panose="020B0004020202020204" pitchFamily="34" charset="0"/>
              <a:cs typeface="Aptos" panose="020B0004020202020204" pitchFamily="34" charset="0"/>
            </a:endParaRPr>
          </a:p>
          <a:p>
            <a:pPr marL="0" marR="0">
              <a:lnSpc>
                <a:spcPct val="90000"/>
              </a:lnSpc>
              <a:spcBef>
                <a:spcPts val="450"/>
              </a:spcBef>
              <a:spcAft>
                <a:spcPts val="450"/>
              </a:spcAft>
            </a:pPr>
            <a:endParaRPr lang="en-US" sz="2700" dirty="0">
              <a:effectLst/>
              <a:highlight>
                <a:srgbClr val="FFFF00"/>
              </a:highlight>
              <a:latin typeface="Lora" pitchFamily="2" charset="0"/>
              <a:ea typeface="Aptos" panose="020B0004020202020204" pitchFamily="34" charset="0"/>
              <a:cs typeface="Aptos" panose="020B0004020202020204" pitchFamily="34" charset="0"/>
            </a:endParaRPr>
          </a:p>
          <a:p>
            <a:pPr marL="0" marR="0" indent="0">
              <a:lnSpc>
                <a:spcPct val="90000"/>
              </a:lnSpc>
              <a:spcBef>
                <a:spcPts val="450"/>
              </a:spcBef>
              <a:spcAft>
                <a:spcPts val="450"/>
              </a:spcAft>
              <a:buNone/>
            </a:pPr>
            <a:endParaRPr lang="en-US" sz="2700" dirty="0">
              <a:highlight>
                <a:srgbClr val="FFFF00"/>
              </a:highlight>
              <a:latin typeface="Lora" pitchFamily="2" charset="0"/>
              <a:ea typeface="Aptos" panose="020B0004020202020204" pitchFamily="34" charset="0"/>
              <a:cs typeface="Aptos" panose="020B0004020202020204" pitchFamily="34" charset="0"/>
            </a:endParaRPr>
          </a:p>
          <a:p>
            <a:pPr marL="0" marR="0" indent="0">
              <a:lnSpc>
                <a:spcPct val="90000"/>
              </a:lnSpc>
              <a:spcBef>
                <a:spcPts val="450"/>
              </a:spcBef>
              <a:spcAft>
                <a:spcPts val="450"/>
              </a:spcAft>
              <a:buNone/>
            </a:pPr>
            <a:endParaRPr lang="en-US" sz="2700" dirty="0">
              <a:effectLst/>
              <a:highlight>
                <a:srgbClr val="FFFF00"/>
              </a:highlight>
              <a:latin typeface="Lora" pitchFamily="2" charset="0"/>
              <a:ea typeface="Aptos" panose="020B0004020202020204" pitchFamily="34" charset="0"/>
              <a:cs typeface="Aptos" panose="020B0004020202020204" pitchFamily="34" charset="0"/>
            </a:endParaRPr>
          </a:p>
          <a:p>
            <a:pPr marL="0" marR="0" indent="0">
              <a:lnSpc>
                <a:spcPct val="90000"/>
              </a:lnSpc>
              <a:spcBef>
                <a:spcPts val="450"/>
              </a:spcBef>
              <a:spcAft>
                <a:spcPts val="450"/>
              </a:spcAft>
              <a:buNone/>
            </a:pPr>
            <a:endParaRPr lang="en-US" sz="2700" dirty="0">
              <a:highlight>
                <a:srgbClr val="FFFF00"/>
              </a:highlight>
              <a:latin typeface="Lora" pitchFamily="2" charset="0"/>
              <a:ea typeface="Aptos" panose="020B0004020202020204" pitchFamily="34" charset="0"/>
              <a:cs typeface="Aptos" panose="020B0004020202020204" pitchFamily="34" charset="0"/>
            </a:endParaRPr>
          </a:p>
          <a:p>
            <a:pPr marL="0" marR="0" indent="0">
              <a:lnSpc>
                <a:spcPct val="90000"/>
              </a:lnSpc>
              <a:spcBef>
                <a:spcPts val="450"/>
              </a:spcBef>
              <a:spcAft>
                <a:spcPts val="450"/>
              </a:spcAft>
              <a:buNone/>
            </a:pPr>
            <a:endParaRPr lang="en-US" sz="2700" dirty="0">
              <a:effectLst/>
              <a:highlight>
                <a:srgbClr val="FFFFFF"/>
              </a:highlight>
              <a:latin typeface="Aptos" panose="020B0004020202020204" pitchFamily="34" charset="0"/>
              <a:ea typeface="Aptos" panose="020B0004020202020204" pitchFamily="34" charset="0"/>
              <a:cs typeface="Aptos" panose="020B0004020202020204" pitchFamily="34" charset="0"/>
            </a:endParaRPr>
          </a:p>
        </p:txBody>
      </p:sp>
      <p:pic>
        <p:nvPicPr>
          <p:cNvPr id="4" name="Picture 3">
            <a:extLst>
              <a:ext uri="{FF2B5EF4-FFF2-40B4-BE49-F238E27FC236}">
                <a16:creationId xmlns:a16="http://schemas.microsoft.com/office/drawing/2014/main" id="{276565DA-D040-DE44-1950-C80F454E2859}"/>
              </a:ext>
            </a:extLst>
          </p:cNvPr>
          <p:cNvPicPr>
            <a:picLocks noChangeAspect="1"/>
          </p:cNvPicPr>
          <p:nvPr/>
        </p:nvPicPr>
        <p:blipFill>
          <a:blip r:embed="rId6"/>
          <a:stretch>
            <a:fillRect/>
          </a:stretch>
        </p:blipFill>
        <p:spPr>
          <a:xfrm>
            <a:off x="1206366" y="4929148"/>
            <a:ext cx="6450155" cy="1689853"/>
          </a:xfrm>
          <a:prstGeom prst="rect">
            <a:avLst/>
          </a:prstGeom>
        </p:spPr>
      </p:pic>
    </p:spTree>
    <p:extLst>
      <p:ext uri="{BB962C8B-B14F-4D97-AF65-F5344CB8AC3E}">
        <p14:creationId xmlns:p14="http://schemas.microsoft.com/office/powerpoint/2010/main" val="2101033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a:t>Discussion and Questions</a:t>
            </a:r>
          </a:p>
        </p:txBody>
      </p:sp>
      <p:sp>
        <p:nvSpPr>
          <p:cNvPr id="27" name="Arc 2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628650" y="1825625"/>
            <a:ext cx="7886700" cy="4351338"/>
          </a:xfrm>
        </p:spPr>
        <p:txBody>
          <a:bodyPr>
            <a:normAutofit/>
          </a:bodyPr>
          <a:lstStyle/>
          <a:p>
            <a:pPr marL="0" indent="0">
              <a:buNone/>
            </a:pPr>
            <a:r>
              <a:rPr lang="en-US" dirty="0"/>
              <a:t>How can we improve our communication and ultimately customer service?</a:t>
            </a:r>
          </a:p>
          <a:p>
            <a:pPr marL="0" indent="0">
              <a:buNone/>
            </a:pPr>
            <a:endParaRPr lang="en-US" dirty="0"/>
          </a:p>
        </p:txBody>
      </p:sp>
    </p:spTree>
    <p:extLst>
      <p:ext uri="{BB962C8B-B14F-4D97-AF65-F5344CB8AC3E}">
        <p14:creationId xmlns:p14="http://schemas.microsoft.com/office/powerpoint/2010/main" val="2415829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A718D0-4865-4629-8134-44F68D41D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5167ED7-6315-43AB-B1B6-C326D5FD8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487837" y="2732147"/>
            <a:ext cx="5860051" cy="395784"/>
            <a:chOff x="6081624" y="1998368"/>
            <a:chExt cx="5613457" cy="782175"/>
          </a:xfrm>
          <a:solidFill>
            <a:schemeClr val="accent4"/>
          </a:solidFill>
        </p:grpSpPr>
        <p:sp>
          <p:nvSpPr>
            <p:cNvPr id="11" name="Rectangle 10">
              <a:extLst>
                <a:ext uri="{FF2B5EF4-FFF2-40B4-BE49-F238E27FC236}">
                  <a16:creationId xmlns:a16="http://schemas.microsoft.com/office/drawing/2014/main" id="{EF4D8839-FB03-487D-ACC8-8BFEDD4FE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EF75023-9A3B-42FC-B704-61A8F7BE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646" y="922919"/>
            <a:ext cx="8333796"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2222" y="1238080"/>
            <a:ext cx="7387313" cy="1349671"/>
          </a:xfrm>
        </p:spPr>
        <p:txBody>
          <a:bodyPr anchor="b">
            <a:normAutofit/>
          </a:bodyPr>
          <a:lstStyle/>
          <a:p>
            <a:pPr>
              <a:lnSpc>
                <a:spcPct val="90000"/>
              </a:lnSpc>
            </a:pPr>
            <a:r>
              <a:rPr lang="en-US" sz="4300" dirty="0"/>
              <a:t>WCSD Payroll Processing Procedures</a:t>
            </a:r>
          </a:p>
        </p:txBody>
      </p:sp>
      <p:sp>
        <p:nvSpPr>
          <p:cNvPr id="3" name="Content Placeholder 2"/>
          <p:cNvSpPr>
            <a:spLocks noGrp="1"/>
          </p:cNvSpPr>
          <p:nvPr>
            <p:ph idx="1"/>
          </p:nvPr>
        </p:nvSpPr>
        <p:spPr>
          <a:xfrm>
            <a:off x="966978" y="2902913"/>
            <a:ext cx="7387313" cy="3032168"/>
          </a:xfrm>
        </p:spPr>
        <p:txBody>
          <a:bodyPr anchor="ctr">
            <a:normAutofit/>
          </a:bodyPr>
          <a:lstStyle/>
          <a:p>
            <a:pPr marL="0" indent="0">
              <a:buNone/>
            </a:pPr>
            <a:r>
              <a:rPr lang="en-US" sz="1800" dirty="0"/>
              <a:t>WCSD payroll is processed for two separate cycles and calendars:	</a:t>
            </a:r>
          </a:p>
          <a:p>
            <a:pPr lvl="1"/>
            <a:r>
              <a:rPr lang="en-US" sz="1800" dirty="0"/>
              <a:t>Certified payroll or Cycle 01 is run once a month</a:t>
            </a:r>
          </a:p>
          <a:p>
            <a:pPr lvl="2"/>
            <a:r>
              <a:rPr lang="en-US" sz="1800" dirty="0"/>
              <a:t>This includes Administrators, teachers, counselors</a:t>
            </a:r>
          </a:p>
          <a:p>
            <a:pPr lvl="1"/>
            <a:r>
              <a:rPr lang="en-US" sz="1800" dirty="0"/>
              <a:t>Classified payroll or Cycle 02 is run biweekly</a:t>
            </a:r>
          </a:p>
          <a:p>
            <a:pPr lvl="2"/>
            <a:r>
              <a:rPr lang="en-US" sz="1800" dirty="0"/>
              <a:t>This includes Education Support Personnel (ESPs)</a:t>
            </a:r>
          </a:p>
          <a:p>
            <a:pPr marL="457200" lvl="1" indent="0">
              <a:buNone/>
            </a:pPr>
            <a:endParaRPr lang="en-US" sz="1800" dirty="0"/>
          </a:p>
          <a:p>
            <a:pPr lvl="1"/>
            <a:endParaRPr lang="en-US" sz="1800" dirty="0"/>
          </a:p>
        </p:txBody>
      </p:sp>
    </p:spTree>
    <p:extLst>
      <p:ext uri="{BB962C8B-B14F-4D97-AF65-F5344CB8AC3E}">
        <p14:creationId xmlns:p14="http://schemas.microsoft.com/office/powerpoint/2010/main" val="2024908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4B0B678-CD10-4371-96E5-2706F4579F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9270323-9616-4384-857D-E86B78272E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487838" y="2732147"/>
            <a:ext cx="5860051" cy="395784"/>
            <a:chOff x="6081624" y="1998368"/>
            <a:chExt cx="5613457" cy="782175"/>
          </a:xfrm>
          <a:solidFill>
            <a:schemeClr val="accent4"/>
          </a:solidFill>
        </p:grpSpPr>
        <p:sp>
          <p:nvSpPr>
            <p:cNvPr id="24" name="Rectangle 23">
              <a:extLst>
                <a:ext uri="{FF2B5EF4-FFF2-40B4-BE49-F238E27FC236}">
                  <a16:creationId xmlns:a16="http://schemas.microsoft.com/office/drawing/2014/main" id="{8A3838D5-9565-4601-BAC3-D1B5BDB803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349A4B8-3246-4579-922E-FE1155C7F0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646" y="517897"/>
            <a:ext cx="8333796" cy="585796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400606" y="847827"/>
            <a:ext cx="4056610" cy="1169585"/>
          </a:xfrm>
        </p:spPr>
        <p:txBody>
          <a:bodyPr anchor="b">
            <a:normAutofit/>
          </a:bodyPr>
          <a:lstStyle/>
          <a:p>
            <a:r>
              <a:rPr lang="en-US" sz="3500"/>
              <a:t>Pay Cycle Calendar List</a:t>
            </a:r>
          </a:p>
        </p:txBody>
      </p:sp>
      <p:pic>
        <p:nvPicPr>
          <p:cNvPr id="7" name="Picture 6">
            <a:extLst>
              <a:ext uri="{FF2B5EF4-FFF2-40B4-BE49-F238E27FC236}">
                <a16:creationId xmlns:a16="http://schemas.microsoft.com/office/drawing/2014/main" id="{A6828875-3633-0103-EFE9-62FE7E3C2A5D}"/>
              </a:ext>
            </a:extLst>
          </p:cNvPr>
          <p:cNvPicPr>
            <a:picLocks noChangeAspect="1"/>
          </p:cNvPicPr>
          <p:nvPr/>
        </p:nvPicPr>
        <p:blipFill>
          <a:blip r:embed="rId2"/>
          <a:srcRect l="1781" r="4320" b="-2"/>
          <a:stretch/>
        </p:blipFill>
        <p:spPr>
          <a:xfrm>
            <a:off x="726655" y="2905227"/>
            <a:ext cx="3210129" cy="2581173"/>
          </a:xfrm>
          <a:prstGeom prst="rect">
            <a:avLst/>
          </a:prstGeom>
        </p:spPr>
      </p:pic>
      <p:sp>
        <p:nvSpPr>
          <p:cNvPr id="29" name="Rectangle 28">
            <a:extLst>
              <a:ext uri="{FF2B5EF4-FFF2-40B4-BE49-F238E27FC236}">
                <a16:creationId xmlns:a16="http://schemas.microsoft.com/office/drawing/2014/main" id="{1382A32C-5B0C-4B1C-A074-76C6DBCC9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67998" y="2188548"/>
            <a:ext cx="3780769"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C716DB4-93AA-BCC6-C0C6-F817A2A9E434}"/>
              </a:ext>
            </a:extLst>
          </p:cNvPr>
          <p:cNvPicPr>
            <a:picLocks noChangeAspect="1"/>
          </p:cNvPicPr>
          <p:nvPr/>
        </p:nvPicPr>
        <p:blipFill>
          <a:blip r:embed="rId3"/>
          <a:srcRect l="38" r="1620"/>
          <a:stretch/>
        </p:blipFill>
        <p:spPr>
          <a:xfrm>
            <a:off x="685800" y="533400"/>
            <a:ext cx="3291840" cy="2066982"/>
          </a:xfrm>
          <a:prstGeom prst="rect">
            <a:avLst/>
          </a:prstGeom>
        </p:spPr>
      </p:pic>
      <p:sp>
        <p:nvSpPr>
          <p:cNvPr id="3" name="Content Placeholder 2"/>
          <p:cNvSpPr>
            <a:spLocks noGrp="1"/>
          </p:cNvSpPr>
          <p:nvPr>
            <p:ph idx="1"/>
          </p:nvPr>
        </p:nvSpPr>
        <p:spPr>
          <a:xfrm>
            <a:off x="4164167" y="2215590"/>
            <a:ext cx="4340315" cy="2756710"/>
          </a:xfrm>
        </p:spPr>
        <p:txBody>
          <a:bodyPr anchor="ctr">
            <a:normAutofit/>
          </a:bodyPr>
          <a:lstStyle/>
          <a:p>
            <a:pPr marL="0" indent="0">
              <a:buNone/>
            </a:pPr>
            <a:r>
              <a:rPr lang="en-US" sz="1700" dirty="0"/>
              <a:t>	</a:t>
            </a:r>
          </a:p>
          <a:p>
            <a:pPr lvl="1">
              <a:buFont typeface="Arial" pitchFamily="34" charset="0"/>
              <a:buChar char="•"/>
            </a:pPr>
            <a:r>
              <a:rPr lang="en-US" dirty="0"/>
              <a:t>PAY-L034,036:  Certified Pay Cycles (A)</a:t>
            </a:r>
          </a:p>
          <a:p>
            <a:pPr lvl="1">
              <a:buFont typeface="Arial" pitchFamily="34" charset="0"/>
              <a:buChar char="•"/>
            </a:pPr>
            <a:r>
              <a:rPr lang="en-US" dirty="0"/>
              <a:t>PAY-L045,046: Classified Pay Cycles (B)</a:t>
            </a:r>
          </a:p>
          <a:p>
            <a:endParaRPr lang="en-US" sz="1700" dirty="0"/>
          </a:p>
        </p:txBody>
      </p:sp>
    </p:spTree>
    <p:extLst>
      <p:ext uri="{BB962C8B-B14F-4D97-AF65-F5344CB8AC3E}">
        <p14:creationId xmlns:p14="http://schemas.microsoft.com/office/powerpoint/2010/main" val="2139761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5A08214-1D8A-D8AB-061E-35C534FE1F63}"/>
            </a:ext>
          </a:extLst>
        </p:cNvPr>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0FE2D22C-409B-48AF-B24F-7988A8F7F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C1A500-6014-C645-43B3-B032E9C497A3}"/>
              </a:ext>
            </a:extLst>
          </p:cNvPr>
          <p:cNvSpPr>
            <a:spLocks noGrp="1"/>
          </p:cNvSpPr>
          <p:nvPr>
            <p:ph type="title"/>
          </p:nvPr>
        </p:nvSpPr>
        <p:spPr>
          <a:xfrm>
            <a:off x="4323587" y="349664"/>
            <a:ext cx="4384178" cy="1638377"/>
          </a:xfrm>
        </p:spPr>
        <p:txBody>
          <a:bodyPr anchor="b">
            <a:normAutofit/>
          </a:bodyPr>
          <a:lstStyle/>
          <a:p>
            <a:r>
              <a:rPr lang="en-US" sz="4200"/>
              <a:t>Pay Cycle Calendar List</a:t>
            </a:r>
          </a:p>
        </p:txBody>
      </p:sp>
      <p:sp>
        <p:nvSpPr>
          <p:cNvPr id="59" name="Rectangle 58">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45363" y="6150940"/>
            <a:ext cx="524256" cy="1142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4433100" y="1760836"/>
            <a:ext cx="524256" cy="889754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6888" y="399675"/>
            <a:ext cx="3485526"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Close up of pin and stethoscope, pinned on doctor's appointment">
            <a:extLst>
              <a:ext uri="{FF2B5EF4-FFF2-40B4-BE49-F238E27FC236}">
                <a16:creationId xmlns:a16="http://schemas.microsoft.com/office/drawing/2014/main" id="{E2015140-6A37-1E02-817E-BE889EA9DC91}"/>
              </a:ext>
            </a:extLst>
          </p:cNvPr>
          <p:cNvPicPr>
            <a:picLocks noChangeAspect="1"/>
          </p:cNvPicPr>
          <p:nvPr/>
        </p:nvPicPr>
        <p:blipFill>
          <a:blip r:embed="rId2"/>
          <a:srcRect l="41543" r="18848"/>
          <a:stretch/>
        </p:blipFill>
        <p:spPr>
          <a:xfrm>
            <a:off x="401332" y="627954"/>
            <a:ext cx="3176637" cy="5353373"/>
          </a:xfrm>
          <a:prstGeom prst="rect">
            <a:avLst/>
          </a:prstGeom>
        </p:spPr>
      </p:pic>
      <p:sp>
        <p:nvSpPr>
          <p:cNvPr id="3" name="Content Placeholder 2">
            <a:extLst>
              <a:ext uri="{FF2B5EF4-FFF2-40B4-BE49-F238E27FC236}">
                <a16:creationId xmlns:a16="http://schemas.microsoft.com/office/drawing/2014/main" id="{DD809924-F0F9-384A-4783-3F14513C8949}"/>
              </a:ext>
            </a:extLst>
          </p:cNvPr>
          <p:cNvSpPr>
            <a:spLocks noGrp="1"/>
          </p:cNvSpPr>
          <p:nvPr>
            <p:ph idx="1"/>
          </p:nvPr>
        </p:nvSpPr>
        <p:spPr>
          <a:xfrm>
            <a:off x="3048000" y="1988041"/>
            <a:ext cx="5849112" cy="3656302"/>
          </a:xfrm>
        </p:spPr>
        <p:txBody>
          <a:bodyPr anchor="ctr">
            <a:normAutofit fontScale="85000" lnSpcReduction="10000"/>
          </a:bodyPr>
          <a:lstStyle/>
          <a:p>
            <a:pPr marL="0" indent="0">
              <a:lnSpc>
                <a:spcPct val="120000"/>
              </a:lnSpc>
              <a:buNone/>
            </a:pPr>
            <a:r>
              <a:rPr lang="en-US" sz="1800" dirty="0"/>
              <a:t>	</a:t>
            </a:r>
          </a:p>
          <a:p>
            <a:pPr lvl="2">
              <a:lnSpc>
                <a:spcPct val="120000"/>
              </a:lnSpc>
            </a:pPr>
            <a:r>
              <a:rPr lang="en-US" sz="1800" dirty="0"/>
              <a:t>PAY CYCLE – the cycle number</a:t>
            </a:r>
          </a:p>
          <a:p>
            <a:pPr lvl="2">
              <a:lnSpc>
                <a:spcPct val="120000"/>
              </a:lnSpc>
            </a:pPr>
            <a:r>
              <a:rPr lang="en-US" sz="1800" dirty="0"/>
              <a:t>PAY PERIOD DATES – begin and end work days</a:t>
            </a:r>
          </a:p>
          <a:p>
            <a:pPr lvl="2">
              <a:lnSpc>
                <a:spcPct val="120000"/>
              </a:lnSpc>
            </a:pPr>
            <a:r>
              <a:rPr lang="en-US" sz="1800" dirty="0"/>
              <a:t>TO Cycle Open – the date we expect the cycle to be opened for </a:t>
            </a:r>
            <a:r>
              <a:rPr lang="en-US" sz="1800" b="1" dirty="0"/>
              <a:t>T</a:t>
            </a:r>
            <a:r>
              <a:rPr lang="en-US" sz="1800" dirty="0"/>
              <a:t>imecard </a:t>
            </a:r>
            <a:r>
              <a:rPr lang="en-US" sz="1800" b="1" dirty="0"/>
              <a:t>O</a:t>
            </a:r>
            <a:r>
              <a:rPr lang="en-US" sz="1800" dirty="0"/>
              <a:t>nline entry</a:t>
            </a:r>
          </a:p>
          <a:p>
            <a:pPr lvl="2">
              <a:lnSpc>
                <a:spcPct val="120000"/>
              </a:lnSpc>
            </a:pPr>
            <a:r>
              <a:rPr lang="en-US" sz="1800" dirty="0"/>
              <a:t>*SENDPAY &amp; DUE DATE – the day Payroll pulls final records from HR and the day the payroll is due at 5 p.m.</a:t>
            </a:r>
          </a:p>
          <a:p>
            <a:pPr lvl="2">
              <a:lnSpc>
                <a:spcPct val="120000"/>
              </a:lnSpc>
            </a:pPr>
            <a:r>
              <a:rPr lang="en-US" sz="1800" dirty="0"/>
              <a:t>MAIN CYCLE PAY/DATE – Pay day</a:t>
            </a:r>
          </a:p>
          <a:p>
            <a:pPr lvl="2">
              <a:lnSpc>
                <a:spcPct val="120000"/>
              </a:lnSpc>
            </a:pPr>
            <a:r>
              <a:rPr lang="en-US" sz="1800" dirty="0"/>
              <a:t>SUPPLEMENTAL PAY DATE* – the day supplemental pay will be processed</a:t>
            </a:r>
          </a:p>
          <a:p>
            <a:pPr lvl="2">
              <a:lnSpc>
                <a:spcPct val="120000"/>
              </a:lnSpc>
            </a:pPr>
            <a:r>
              <a:rPr lang="en-US" sz="1800" dirty="0"/>
              <a:t>Additional date related information including Holidays Observed is listed at the bottom of this listing</a:t>
            </a:r>
          </a:p>
          <a:p>
            <a:pPr>
              <a:lnSpc>
                <a:spcPct val="90000"/>
              </a:lnSpc>
            </a:pPr>
            <a:endParaRPr lang="en-US" sz="1200" dirty="0"/>
          </a:p>
        </p:txBody>
      </p:sp>
    </p:spTree>
    <p:extLst>
      <p:ext uri="{BB962C8B-B14F-4D97-AF65-F5344CB8AC3E}">
        <p14:creationId xmlns:p14="http://schemas.microsoft.com/office/powerpoint/2010/main" val="2413323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Triangle 1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99790" y="797794"/>
            <a:ext cx="7341870" cy="1618489"/>
          </a:xfrm>
        </p:spPr>
        <p:txBody>
          <a:bodyPr anchor="ctr">
            <a:normAutofit/>
          </a:bodyPr>
          <a:lstStyle/>
          <a:p>
            <a:pPr>
              <a:lnSpc>
                <a:spcPct val="90000"/>
              </a:lnSpc>
            </a:pPr>
            <a:r>
              <a:rPr lang="en-US" sz="4900" dirty="0"/>
              <a:t>Site Payroll Processing Procedures</a:t>
            </a:r>
          </a:p>
        </p:txBody>
      </p:sp>
      <p:sp>
        <p:nvSpPr>
          <p:cNvPr id="3" name="Content Placeholder 2"/>
          <p:cNvSpPr>
            <a:spLocks noGrp="1"/>
          </p:cNvSpPr>
          <p:nvPr>
            <p:ph idx="1"/>
          </p:nvPr>
        </p:nvSpPr>
        <p:spPr>
          <a:xfrm>
            <a:off x="963930" y="2590801"/>
            <a:ext cx="6960870" cy="3179064"/>
          </a:xfrm>
        </p:spPr>
        <p:txBody>
          <a:bodyPr anchor="t">
            <a:normAutofit/>
          </a:bodyPr>
          <a:lstStyle/>
          <a:p>
            <a:r>
              <a:rPr lang="en-US" sz="1500" dirty="0"/>
              <a:t>For accounting purposes, each site—whether a department or school—is  assigned a responsibility center number or </a:t>
            </a:r>
            <a:r>
              <a:rPr lang="en-US" sz="1500" b="1" dirty="0"/>
              <a:t>RC</a:t>
            </a:r>
            <a:r>
              <a:rPr lang="en-US" sz="1500" dirty="0"/>
              <a:t>.  </a:t>
            </a:r>
          </a:p>
          <a:p>
            <a:r>
              <a:rPr lang="en-US" sz="1500" dirty="0"/>
              <a:t>The majority of RCs are established as timekeeping groups that have a </a:t>
            </a:r>
            <a:r>
              <a:rPr lang="en-US" sz="1500" b="1" dirty="0"/>
              <a:t>timekeeper</a:t>
            </a:r>
            <a:r>
              <a:rPr lang="en-US" sz="1500" dirty="0"/>
              <a:t> and an </a:t>
            </a:r>
            <a:r>
              <a:rPr lang="en-US" sz="1500" b="1" dirty="0"/>
              <a:t>approver</a:t>
            </a:r>
            <a:r>
              <a:rPr lang="en-US" sz="1500" dirty="0"/>
              <a:t>. </a:t>
            </a:r>
          </a:p>
          <a:p>
            <a:r>
              <a:rPr lang="en-US" sz="1500" dirty="0"/>
              <a:t>The </a:t>
            </a:r>
            <a:r>
              <a:rPr lang="en-US" sz="1500" b="1" dirty="0"/>
              <a:t>timekeeper</a:t>
            </a:r>
            <a:r>
              <a:rPr lang="en-US" sz="1500" dirty="0"/>
              <a:t> enters time and exceptions to attendance for their site into Timecard Online.</a:t>
            </a:r>
          </a:p>
          <a:p>
            <a:pPr lvl="1"/>
            <a:r>
              <a:rPr lang="en-US" sz="1500" dirty="0"/>
              <a:t>Timecard Online is a part of the </a:t>
            </a:r>
            <a:r>
              <a:rPr lang="en-US" sz="1500" dirty="0" err="1"/>
              <a:t>BusinessPlus</a:t>
            </a:r>
            <a:r>
              <a:rPr lang="en-US" sz="1500" dirty="0"/>
              <a:t> software payroll function.  </a:t>
            </a:r>
          </a:p>
          <a:p>
            <a:r>
              <a:rPr lang="en-US" sz="1500" dirty="0"/>
              <a:t>The </a:t>
            </a:r>
            <a:r>
              <a:rPr lang="en-US" sz="1500" b="1" dirty="0"/>
              <a:t>approver</a:t>
            </a:r>
            <a:r>
              <a:rPr lang="en-US" sz="1500" dirty="0"/>
              <a:t> reviews the data entered and “approves” the entries.  </a:t>
            </a:r>
          </a:p>
          <a:p>
            <a:r>
              <a:rPr lang="en-US" sz="1500" dirty="0"/>
              <a:t>The approval step is </a:t>
            </a:r>
            <a:r>
              <a:rPr lang="en-US" sz="1500" u="sng" dirty="0"/>
              <a:t>necessary</a:t>
            </a:r>
            <a:r>
              <a:rPr lang="en-US" sz="1500" dirty="0"/>
              <a:t> for the timekeeping to be accepted by the Payroll Department.</a:t>
            </a:r>
          </a:p>
          <a:p>
            <a:endParaRPr lang="en-US" sz="1500" dirty="0"/>
          </a:p>
          <a:p>
            <a:pPr marL="457200" lvl="1" indent="0">
              <a:buNone/>
            </a:pPr>
            <a:endParaRPr lang="en-US" sz="1500" dirty="0"/>
          </a:p>
          <a:p>
            <a:pPr lvl="1">
              <a:buFont typeface="Arial" pitchFamily="34" charset="0"/>
              <a:buChar char="•"/>
            </a:pPr>
            <a:endParaRPr lang="en-US" sz="1500" dirty="0"/>
          </a:p>
          <a:p>
            <a:pPr marL="457200" lvl="1" indent="0">
              <a:buNone/>
            </a:pPr>
            <a:endParaRPr lang="en-US" sz="1500" dirty="0"/>
          </a:p>
        </p:txBody>
      </p:sp>
    </p:spTree>
    <p:extLst>
      <p:ext uri="{BB962C8B-B14F-4D97-AF65-F5344CB8AC3E}">
        <p14:creationId xmlns:p14="http://schemas.microsoft.com/office/powerpoint/2010/main" val="2041819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C775DB-C358-FC6D-B34B-A909CF97B961}"/>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1DC6ABD-215C-4EA8-A483-CEF5B99AB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75CEE2-6060-5D59-252A-3E34DB43D46E}"/>
              </a:ext>
            </a:extLst>
          </p:cNvPr>
          <p:cNvSpPr>
            <a:spLocks noGrp="1"/>
          </p:cNvSpPr>
          <p:nvPr>
            <p:ph type="title"/>
          </p:nvPr>
        </p:nvSpPr>
        <p:spPr>
          <a:xfrm>
            <a:off x="394485" y="457200"/>
            <a:ext cx="3128996" cy="2435071"/>
          </a:xfrm>
        </p:spPr>
        <p:txBody>
          <a:bodyPr vert="horz" lIns="91440" tIns="45720" rIns="91440" bIns="45720" rtlCol="0" anchor="b">
            <a:normAutofit/>
          </a:bodyPr>
          <a:lstStyle/>
          <a:p>
            <a:pPr algn="l">
              <a:lnSpc>
                <a:spcPct val="90000"/>
              </a:lnSpc>
            </a:pPr>
            <a:r>
              <a:rPr lang="en-US" sz="5100" kern="1200" dirty="0">
                <a:solidFill>
                  <a:schemeClr val="tx1"/>
                </a:solidFill>
                <a:latin typeface="+mj-lt"/>
                <a:ea typeface="+mj-ea"/>
                <a:cs typeface="+mj-cs"/>
              </a:rPr>
              <a:t>Payroll Processing Roles</a:t>
            </a:r>
          </a:p>
        </p:txBody>
      </p:sp>
      <p:grpSp>
        <p:nvGrpSpPr>
          <p:cNvPr id="28" name="Group 27">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062324" y="1"/>
            <a:ext cx="1834788" cy="5777808"/>
            <a:chOff x="329184" y="1"/>
            <a:chExt cx="524256" cy="5777808"/>
          </a:xfrm>
        </p:grpSpPr>
        <p:cxnSp>
          <p:nvCxnSpPr>
            <p:cNvPr id="29" name="Straight Connector 28">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39948" y="269324"/>
            <a:ext cx="4587584" cy="620877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1451A92B-AD48-D97C-B91B-36272CCDC67E}"/>
              </a:ext>
            </a:extLst>
          </p:cNvPr>
          <p:cNvPicPr>
            <a:picLocks noChangeAspect="1"/>
          </p:cNvPicPr>
          <p:nvPr/>
        </p:nvPicPr>
        <p:blipFill>
          <a:blip r:embed="rId2"/>
          <a:stretch>
            <a:fillRect/>
          </a:stretch>
        </p:blipFill>
        <p:spPr>
          <a:xfrm>
            <a:off x="3381586" y="1328928"/>
            <a:ext cx="5058164" cy="4919472"/>
          </a:xfrm>
          <a:prstGeom prst="rect">
            <a:avLst/>
          </a:prstGeom>
        </p:spPr>
      </p:pic>
    </p:spTree>
    <p:extLst>
      <p:ext uri="{BB962C8B-B14F-4D97-AF65-F5344CB8AC3E}">
        <p14:creationId xmlns:p14="http://schemas.microsoft.com/office/powerpoint/2010/main" val="3569136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DA718D0-4865-4629-8134-44F68D41D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65167ED7-6315-43AB-B1B6-C326D5FD8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487837" y="2732147"/>
            <a:ext cx="5860051" cy="395784"/>
            <a:chOff x="6081624" y="1998368"/>
            <a:chExt cx="5613457" cy="782175"/>
          </a:xfrm>
          <a:solidFill>
            <a:schemeClr val="accent4"/>
          </a:solidFill>
        </p:grpSpPr>
        <p:sp>
          <p:nvSpPr>
            <p:cNvPr id="24" name="Rectangle 23">
              <a:extLst>
                <a:ext uri="{FF2B5EF4-FFF2-40B4-BE49-F238E27FC236}">
                  <a16:creationId xmlns:a16="http://schemas.microsoft.com/office/drawing/2014/main" id="{EF4D8839-FB03-487D-ACC8-8BFEDD4FE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EF75023-9A3B-42FC-B704-61A8F7BE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646" y="922919"/>
            <a:ext cx="8333796"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73879" y="449100"/>
            <a:ext cx="7387313" cy="1349671"/>
          </a:xfrm>
        </p:spPr>
        <p:txBody>
          <a:bodyPr anchor="b">
            <a:noAutofit/>
          </a:bodyPr>
          <a:lstStyle/>
          <a:p>
            <a:pPr>
              <a:lnSpc>
                <a:spcPct val="90000"/>
              </a:lnSpc>
            </a:pPr>
            <a:r>
              <a:rPr lang="en-US" sz="3600" dirty="0"/>
              <a:t>Timekeeping &amp;</a:t>
            </a:r>
            <a:br>
              <a:rPr lang="en-US" sz="3600" dirty="0"/>
            </a:br>
            <a:r>
              <a:rPr lang="en-US" sz="3600" dirty="0"/>
              <a:t> Approval Review Reports in </a:t>
            </a:r>
            <a:br>
              <a:rPr lang="en-US" sz="3600" dirty="0"/>
            </a:br>
            <a:r>
              <a:rPr lang="en-US" sz="3600" dirty="0"/>
              <a:t>Business Plus</a:t>
            </a:r>
          </a:p>
        </p:txBody>
      </p:sp>
      <p:sp>
        <p:nvSpPr>
          <p:cNvPr id="3" name="Content Placeholder 2"/>
          <p:cNvSpPr>
            <a:spLocks noGrp="1"/>
          </p:cNvSpPr>
          <p:nvPr>
            <p:ph idx="1"/>
          </p:nvPr>
        </p:nvSpPr>
        <p:spPr>
          <a:xfrm>
            <a:off x="533400" y="1981200"/>
            <a:ext cx="8235042" cy="3953881"/>
          </a:xfrm>
        </p:spPr>
        <p:txBody>
          <a:bodyPr anchor="ctr">
            <a:normAutofit fontScale="92500"/>
          </a:bodyPr>
          <a:lstStyle/>
          <a:p>
            <a:pPr marL="0" indent="0">
              <a:lnSpc>
                <a:spcPct val="90000"/>
              </a:lnSpc>
              <a:buNone/>
            </a:pPr>
            <a:endParaRPr lang="en-US" sz="1800" dirty="0"/>
          </a:p>
          <a:p>
            <a:pPr lvl="1">
              <a:lnSpc>
                <a:spcPct val="90000"/>
              </a:lnSpc>
              <a:buFont typeface="Arial" panose="020B0604020202020204" pitchFamily="34" charset="0"/>
              <a:buChar char="•"/>
            </a:pPr>
            <a:r>
              <a:rPr lang="en-US" sz="1800" b="1" dirty="0"/>
              <a:t>DW1001  Payroll Transmittal </a:t>
            </a:r>
            <a:r>
              <a:rPr lang="en-US" sz="1800" dirty="0"/>
              <a:t>– This report is run at the start of each timekeeping cycle to verify the list of employees that Payroll has on record for that cycle.  Detailed instructions and guidance is at the top of the report.  The signed copy is sent to Payroll by the due date.</a:t>
            </a:r>
          </a:p>
          <a:p>
            <a:pPr lvl="1">
              <a:lnSpc>
                <a:spcPct val="90000"/>
              </a:lnSpc>
              <a:buFont typeface="Arial" panose="020B0604020202020204" pitchFamily="34" charset="0"/>
              <a:buChar char="•"/>
            </a:pPr>
            <a:endParaRPr lang="en-US" sz="1800" dirty="0"/>
          </a:p>
          <a:p>
            <a:pPr lvl="1">
              <a:lnSpc>
                <a:spcPct val="90000"/>
              </a:lnSpc>
              <a:buFont typeface="Arial" panose="020B0604020202020204" pitchFamily="34" charset="0"/>
              <a:buChar char="•"/>
            </a:pPr>
            <a:r>
              <a:rPr lang="en-US" sz="1800" b="1" dirty="0"/>
              <a:t>TO1020B Supervisor Time Entry Report </a:t>
            </a:r>
            <a:r>
              <a:rPr lang="en-US" sz="1800" dirty="0"/>
              <a:t>– This report is run during at several intervals of timekeeping to verify time entered and/or approval status complete,.</a:t>
            </a:r>
          </a:p>
          <a:p>
            <a:pPr lvl="1">
              <a:lnSpc>
                <a:spcPct val="90000"/>
              </a:lnSpc>
              <a:buFont typeface="Arial" panose="020B0604020202020204" pitchFamily="34" charset="0"/>
              <a:buChar char="•"/>
            </a:pPr>
            <a:endParaRPr lang="en-US" sz="1800" dirty="0"/>
          </a:p>
          <a:p>
            <a:pPr lvl="1">
              <a:lnSpc>
                <a:spcPct val="90000"/>
              </a:lnSpc>
              <a:buFont typeface="Arial" panose="020B0604020202020204" pitchFamily="34" charset="0"/>
              <a:buChar char="•"/>
            </a:pPr>
            <a:r>
              <a:rPr lang="en-US" sz="1800" b="1" dirty="0"/>
              <a:t>TO1025 Amended Supervisor Time Entry Report </a:t>
            </a:r>
            <a:r>
              <a:rPr lang="en-US" sz="1800" dirty="0"/>
              <a:t>– This report is used to correct time entry from a previous cycle.</a:t>
            </a:r>
          </a:p>
          <a:p>
            <a:pPr lvl="1">
              <a:lnSpc>
                <a:spcPct val="90000"/>
              </a:lnSpc>
              <a:buFont typeface="Arial" panose="020B0604020202020204" pitchFamily="34" charset="0"/>
              <a:buChar char="•"/>
            </a:pPr>
            <a:endParaRPr lang="en-US" sz="1800" dirty="0"/>
          </a:p>
          <a:p>
            <a:pPr lvl="1">
              <a:lnSpc>
                <a:spcPct val="90000"/>
              </a:lnSpc>
              <a:buFont typeface="Arial" panose="020B0604020202020204" pitchFamily="34" charset="0"/>
              <a:buChar char="•"/>
            </a:pPr>
            <a:r>
              <a:rPr lang="en-US" sz="1800" b="1" dirty="0"/>
              <a:t>DW1065 WF (Workflow) Roles, Users, Timekeepers </a:t>
            </a:r>
            <a:r>
              <a:rPr lang="en-US" sz="1800" dirty="0"/>
              <a:t>– This report lists employees assigned at your site to the timekeeper role as well as the approver role.</a:t>
            </a:r>
          </a:p>
          <a:p>
            <a:pPr lvl="1">
              <a:lnSpc>
                <a:spcPct val="90000"/>
              </a:lnSpc>
            </a:pPr>
            <a:endParaRPr lang="en-US" sz="1300" dirty="0"/>
          </a:p>
          <a:p>
            <a:pPr marL="457200" lvl="1" indent="0">
              <a:lnSpc>
                <a:spcPct val="90000"/>
              </a:lnSpc>
              <a:buNone/>
            </a:pPr>
            <a:endParaRPr lang="en-US" sz="1300" dirty="0"/>
          </a:p>
          <a:p>
            <a:pPr>
              <a:lnSpc>
                <a:spcPct val="90000"/>
              </a:lnSpc>
            </a:pPr>
            <a:endParaRPr lang="en-US" sz="1300" dirty="0"/>
          </a:p>
        </p:txBody>
      </p:sp>
    </p:spTree>
    <p:extLst>
      <p:ext uri="{BB962C8B-B14F-4D97-AF65-F5344CB8AC3E}">
        <p14:creationId xmlns:p14="http://schemas.microsoft.com/office/powerpoint/2010/main" val="1607478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DDD0FD-AD3D-AE08-29E2-233C2EC7D97E}"/>
              </a:ext>
            </a:extLst>
          </p:cNvPr>
          <p:cNvSpPr>
            <a:spLocks noGrp="1"/>
          </p:cNvSpPr>
          <p:nvPr>
            <p:ph type="title"/>
          </p:nvPr>
        </p:nvSpPr>
        <p:spPr>
          <a:xfrm>
            <a:off x="990600" y="786279"/>
            <a:ext cx="6927525" cy="1188950"/>
          </a:xfrm>
        </p:spPr>
        <p:txBody>
          <a:bodyPr anchor="b">
            <a:normAutofit fontScale="90000"/>
          </a:bodyPr>
          <a:lstStyle/>
          <a:p>
            <a:pPr>
              <a:lnSpc>
                <a:spcPct val="90000"/>
              </a:lnSpc>
            </a:pPr>
            <a:r>
              <a:rPr lang="en-US" sz="4000" dirty="0"/>
              <a:t>Associated Documents</a:t>
            </a:r>
            <a:br>
              <a:rPr lang="en-US" sz="4000" dirty="0"/>
            </a:br>
            <a:r>
              <a:rPr lang="en-US" sz="2000" dirty="0"/>
              <a:t>on WCSD Board Policy &amp; Admin Regulations web page</a:t>
            </a:r>
            <a:br>
              <a:rPr lang="en-US" sz="4000" dirty="0"/>
            </a:br>
            <a:endParaRPr lang="en-US" sz="4000" dirty="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998368"/>
            <a:ext cx="8771274"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3BE70A3-CFCB-35A5-983F-92F3219DAA7C}"/>
              </a:ext>
            </a:extLst>
          </p:cNvPr>
          <p:cNvSpPr>
            <a:spLocks noGrp="1"/>
          </p:cNvSpPr>
          <p:nvPr>
            <p:ph idx="1"/>
          </p:nvPr>
        </p:nvSpPr>
        <p:spPr>
          <a:xfrm>
            <a:off x="-76110" y="2599509"/>
            <a:ext cx="8991510" cy="3435531"/>
          </a:xfrm>
        </p:spPr>
        <p:txBody>
          <a:bodyPr anchor="ctr">
            <a:normAutofit fontScale="92500" lnSpcReduction="10000"/>
          </a:bodyPr>
          <a:lstStyle/>
          <a:p>
            <a:pPr lvl="1">
              <a:lnSpc>
                <a:spcPct val="150000"/>
              </a:lnSpc>
              <a:buFont typeface="Arial" pitchFamily="34" charset="0"/>
              <a:buChar char="•"/>
            </a:pPr>
            <a:r>
              <a:rPr lang="en-US" sz="1800" b="1" dirty="0"/>
              <a:t>PAY-L001 &amp; PAY-L002 (C): </a:t>
            </a:r>
            <a:r>
              <a:rPr lang="en-US" sz="1800" dirty="0"/>
              <a:t>Certified &amp; Classified Hours Codes List for Timesheet Entry</a:t>
            </a:r>
          </a:p>
          <a:p>
            <a:pPr lvl="1">
              <a:lnSpc>
                <a:spcPct val="150000"/>
              </a:lnSpc>
              <a:buFont typeface="Arial" pitchFamily="34" charset="0"/>
              <a:buChar char="•"/>
            </a:pPr>
            <a:r>
              <a:rPr lang="en-US" sz="1800" b="1" dirty="0"/>
              <a:t>PAY-L035,036 &amp; PAY-L045,046: </a:t>
            </a:r>
            <a:r>
              <a:rPr lang="en-US" sz="1800" dirty="0"/>
              <a:t>Certified &amp; Classified Pay Cycles List for calendar year</a:t>
            </a:r>
          </a:p>
          <a:p>
            <a:pPr lvl="1">
              <a:lnSpc>
                <a:spcPct val="150000"/>
              </a:lnSpc>
              <a:buFont typeface="Arial" pitchFamily="34" charset="0"/>
              <a:buChar char="•"/>
            </a:pPr>
            <a:r>
              <a:rPr lang="en-US" sz="1800" b="1" dirty="0"/>
              <a:t>PAY-L005 (D): </a:t>
            </a:r>
            <a:r>
              <a:rPr lang="en-US" sz="1800" dirty="0"/>
              <a:t>Pay Class List </a:t>
            </a:r>
          </a:p>
          <a:p>
            <a:pPr lvl="1">
              <a:lnSpc>
                <a:spcPct val="150000"/>
              </a:lnSpc>
              <a:buFont typeface="Arial" pitchFamily="34" charset="0"/>
              <a:buChar char="•"/>
            </a:pPr>
            <a:r>
              <a:rPr lang="en-US" sz="1800" b="1" dirty="0"/>
              <a:t>PAY-L010 &amp; PAY-L011</a:t>
            </a:r>
            <a:r>
              <a:rPr lang="en-US" sz="1800" dirty="0"/>
              <a:t>: Certified &amp; Classified Time and Attendance Report (timesheet)</a:t>
            </a:r>
          </a:p>
          <a:p>
            <a:pPr lvl="1">
              <a:lnSpc>
                <a:spcPct val="150000"/>
              </a:lnSpc>
              <a:buFont typeface="Arial" pitchFamily="34" charset="0"/>
              <a:buChar char="•"/>
            </a:pPr>
            <a:r>
              <a:rPr lang="en-US" sz="1800" b="1" dirty="0"/>
              <a:t>PAY-P502: </a:t>
            </a:r>
            <a:r>
              <a:rPr lang="en-US" sz="1800" dirty="0"/>
              <a:t>Site Procedure for Processing OT/Additional Time and Comp Time </a:t>
            </a:r>
          </a:p>
          <a:p>
            <a:pPr lvl="1">
              <a:lnSpc>
                <a:spcPct val="150000"/>
              </a:lnSpc>
              <a:buFont typeface="Arial" pitchFamily="34" charset="0"/>
              <a:buChar char="•"/>
            </a:pPr>
            <a:r>
              <a:rPr lang="en-US" sz="1800" b="1" dirty="0"/>
              <a:t>PAY-P505: </a:t>
            </a:r>
            <a:r>
              <a:rPr lang="en-US" sz="1800" dirty="0"/>
              <a:t>Site Procedure for Records Retention </a:t>
            </a:r>
          </a:p>
          <a:p>
            <a:pPr lvl="1">
              <a:lnSpc>
                <a:spcPct val="150000"/>
              </a:lnSpc>
              <a:buFont typeface="Arial" pitchFamily="34" charset="0"/>
              <a:buChar char="•"/>
            </a:pPr>
            <a:r>
              <a:rPr lang="en-US" sz="1800" b="1" dirty="0"/>
              <a:t>PAY-P504: </a:t>
            </a:r>
            <a:r>
              <a:rPr lang="en-US" sz="1800" dirty="0"/>
              <a:t>Site Procedure for Flex Time Usage </a:t>
            </a:r>
          </a:p>
          <a:p>
            <a:pPr lvl="1">
              <a:lnSpc>
                <a:spcPct val="150000"/>
              </a:lnSpc>
              <a:buFont typeface="Arial" pitchFamily="34" charset="0"/>
              <a:buChar char="•"/>
            </a:pPr>
            <a:r>
              <a:rPr lang="en-US" sz="1800" b="1" dirty="0"/>
              <a:t>Payroll Site Responsibility </a:t>
            </a:r>
            <a:r>
              <a:rPr lang="en-US" sz="1800" dirty="0"/>
              <a:t>– </a:t>
            </a:r>
            <a:r>
              <a:rPr lang="en-US" sz="1500" dirty="0"/>
              <a:t>sites listed by Payroll Tech – on Insight Secretaries Corner Payroll</a:t>
            </a:r>
          </a:p>
          <a:p>
            <a:pPr lvl="1">
              <a:lnSpc>
                <a:spcPct val="90000"/>
              </a:lnSpc>
              <a:buFont typeface="Arial" pitchFamily="34" charset="0"/>
              <a:buChar char="•"/>
            </a:pPr>
            <a:endParaRPr lang="en-US" sz="1500" dirty="0"/>
          </a:p>
          <a:p>
            <a:pPr lvl="1">
              <a:lnSpc>
                <a:spcPct val="90000"/>
              </a:lnSpc>
            </a:pPr>
            <a:endParaRPr lang="en-US" sz="1600" dirty="0"/>
          </a:p>
        </p:txBody>
      </p:sp>
    </p:spTree>
    <p:extLst>
      <p:ext uri="{BB962C8B-B14F-4D97-AF65-F5344CB8AC3E}">
        <p14:creationId xmlns:p14="http://schemas.microsoft.com/office/powerpoint/2010/main" val="1987920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515D20E-1AB7-4E74-9236-2B72B63D6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48056" y="229223"/>
            <a:ext cx="7019544" cy="989978"/>
          </a:xfrm>
        </p:spPr>
        <p:txBody>
          <a:bodyPr anchor="ctr">
            <a:normAutofit fontScale="90000"/>
          </a:bodyPr>
          <a:lstStyle/>
          <a:p>
            <a:pPr>
              <a:lnSpc>
                <a:spcPct val="90000"/>
              </a:lnSpc>
            </a:pPr>
            <a:r>
              <a:rPr lang="en-US" sz="4300" dirty="0"/>
              <a:t>Associated Documents </a:t>
            </a:r>
            <a:br>
              <a:rPr lang="en-US" sz="4300" dirty="0"/>
            </a:br>
            <a:endParaRPr lang="en-US" sz="4300" dirty="0"/>
          </a:p>
        </p:txBody>
      </p:sp>
      <p:grpSp>
        <p:nvGrpSpPr>
          <p:cNvPr id="21" name="Group 20">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3163461"/>
            <a:ext cx="548639" cy="673460"/>
            <a:chOff x="3940602" y="308034"/>
            <a:chExt cx="2116791" cy="3428999"/>
          </a:xfrm>
          <a:solidFill>
            <a:schemeClr val="accent4"/>
          </a:solidFill>
        </p:grpSpPr>
        <p:sp>
          <p:nvSpPr>
            <p:cNvPr id="22" name="Rectangle 21">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23252" y="0"/>
            <a:ext cx="11207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4357" y="982976"/>
            <a:ext cx="4507025" cy="512063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00871" y="982976"/>
            <a:ext cx="8466468" cy="5120635"/>
          </a:xfrm>
        </p:spPr>
        <p:txBody>
          <a:bodyPr anchor="ctr">
            <a:normAutofit/>
          </a:bodyPr>
          <a:lstStyle/>
          <a:p>
            <a:pPr lvl="1">
              <a:buFont typeface="Arial" pitchFamily="34" charset="0"/>
              <a:buChar char="•"/>
            </a:pPr>
            <a:r>
              <a:rPr lang="en-US" sz="2400" b="1" dirty="0"/>
              <a:t>Memos</a:t>
            </a:r>
            <a:r>
              <a:rPr lang="en-US" sz="2400" dirty="0"/>
              <a:t>: on Insight Secretaries Corner Payroll</a:t>
            </a:r>
          </a:p>
          <a:p>
            <a:pPr lvl="2"/>
            <a:r>
              <a:rPr lang="en-US" sz="2000" dirty="0"/>
              <a:t>Advisory: HR Work Hours Guidance-Education Support Professionals (Classified) Employees</a:t>
            </a:r>
          </a:p>
          <a:p>
            <a:pPr lvl="2"/>
            <a:r>
              <a:rPr lang="en-US" sz="2000" dirty="0"/>
              <a:t>Snow Day Memo</a:t>
            </a:r>
          </a:p>
          <a:p>
            <a:pPr lvl="2"/>
            <a:r>
              <a:rPr lang="en-US" sz="2000" dirty="0"/>
              <a:t>Effects Of Snow Days, Delayed Start &amp; Facility Closures On Various Employee Work Hours, Pay And Leave Scenarios</a:t>
            </a:r>
          </a:p>
          <a:p>
            <a:pPr lvl="2"/>
            <a:r>
              <a:rPr lang="en-US" sz="2000" dirty="0"/>
              <a:t>Delayed Start And School Closure Procedures</a:t>
            </a:r>
          </a:p>
          <a:p>
            <a:pPr lvl="1">
              <a:buFont typeface="Arial" pitchFamily="34" charset="0"/>
              <a:buChar char="•"/>
            </a:pPr>
            <a:r>
              <a:rPr lang="en-US" sz="2400" b="1" dirty="0"/>
              <a:t>Calendars &amp; Work Schedules: </a:t>
            </a:r>
            <a:r>
              <a:rPr lang="en-US" sz="2000" dirty="0"/>
              <a:t>on Human Resources web page</a:t>
            </a:r>
          </a:p>
          <a:p>
            <a:pPr lvl="1">
              <a:buFont typeface="Arial" pitchFamily="34" charset="0"/>
              <a:buChar char="•"/>
            </a:pPr>
            <a:r>
              <a:rPr lang="en-US" sz="2400" b="1" dirty="0"/>
              <a:t>Negotiated Agreements: </a:t>
            </a:r>
            <a:r>
              <a:rPr lang="en-US" sz="2000" dirty="0"/>
              <a:t>on Human Resources web page</a:t>
            </a:r>
          </a:p>
          <a:p>
            <a:pPr marL="457200" lvl="1" indent="0">
              <a:buNone/>
            </a:pPr>
            <a:endParaRPr lang="en-US" sz="1700" dirty="0"/>
          </a:p>
        </p:txBody>
      </p:sp>
    </p:spTree>
    <p:extLst>
      <p:ext uri="{BB962C8B-B14F-4D97-AF65-F5344CB8AC3E}">
        <p14:creationId xmlns:p14="http://schemas.microsoft.com/office/powerpoint/2010/main" val="1571177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555</TotalTime>
  <Words>701</Words>
  <Application>Microsoft Macintosh PowerPoint</Application>
  <PresentationFormat>On-screen Show (4:3)</PresentationFormat>
  <Paragraphs>74</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Lora</vt:lpstr>
      <vt:lpstr>Office Theme</vt:lpstr>
      <vt:lpstr>WCSD Payroll</vt:lpstr>
      <vt:lpstr>WCSD Payroll Processing Procedures</vt:lpstr>
      <vt:lpstr>Pay Cycle Calendar List</vt:lpstr>
      <vt:lpstr>Pay Cycle Calendar List</vt:lpstr>
      <vt:lpstr>Site Payroll Processing Procedures</vt:lpstr>
      <vt:lpstr>Payroll Processing Roles</vt:lpstr>
      <vt:lpstr>Timekeeping &amp;  Approval Review Reports in  Business Plus</vt:lpstr>
      <vt:lpstr>Associated Documents on WCSD Board Policy &amp; Admin Regulations web page </vt:lpstr>
      <vt:lpstr>Associated Documents  </vt:lpstr>
      <vt:lpstr>Other helpful tools for Administrators </vt:lpstr>
      <vt:lpstr>Discussion and Questions</vt:lpstr>
    </vt:vector>
  </TitlesOfParts>
  <Company>WCSD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Payroll</dc:title>
  <dc:creator>Lisa Mae Woods</dc:creator>
  <cp:lastModifiedBy>Wright, Amy</cp:lastModifiedBy>
  <cp:revision>29</cp:revision>
  <cp:lastPrinted>2024-05-28T22:48:52Z</cp:lastPrinted>
  <dcterms:created xsi:type="dcterms:W3CDTF">2012-01-25T18:21:36Z</dcterms:created>
  <dcterms:modified xsi:type="dcterms:W3CDTF">2025-06-16T20:49:20Z</dcterms:modified>
</cp:coreProperties>
</file>